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14"/>
  </p:notesMasterIdLst>
  <p:sldIdLst>
    <p:sldId id="260" r:id="rId3"/>
    <p:sldId id="262" r:id="rId4"/>
    <p:sldId id="788" r:id="rId5"/>
    <p:sldId id="812" r:id="rId6"/>
    <p:sldId id="847" r:id="rId7"/>
    <p:sldId id="853" r:id="rId8"/>
    <p:sldId id="856" r:id="rId9"/>
    <p:sldId id="857" r:id="rId10"/>
    <p:sldId id="837" r:id="rId11"/>
    <p:sldId id="858" r:id="rId12"/>
    <p:sldId id="842" r:id="rId13"/>
  </p:sldIdLst>
  <p:sldSz cx="9144000" cy="6858000" type="screen4x3"/>
  <p:notesSz cx="6786563" cy="9923463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E7E7"/>
    <a:srgbClr val="440154"/>
    <a:srgbClr val="CBCBCB"/>
    <a:srgbClr val="D9D9D9"/>
    <a:srgbClr val="E7E6E6"/>
    <a:srgbClr val="00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615" autoAdjust="0"/>
    <p:restoredTop sz="88993" autoAdjust="0"/>
  </p:normalViewPr>
  <p:slideViewPr>
    <p:cSldViewPr snapToGrid="0">
      <p:cViewPr varScale="1">
        <p:scale>
          <a:sx n="102" d="100"/>
          <a:sy n="102" d="100"/>
        </p:scale>
        <p:origin x="19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0844" cy="49789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44149" y="0"/>
            <a:ext cx="2940844" cy="49789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96E310-D715-44F4-906F-D6BF674D3FD7}" type="datetimeFigureOut">
              <a:rPr lang="ko-KR" altLang="en-US" smtClean="0"/>
              <a:t>2023-01-11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60463" y="1239838"/>
            <a:ext cx="4465637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8657" y="4775666"/>
            <a:ext cx="5429250" cy="390736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5568"/>
            <a:ext cx="2940844" cy="49789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44149" y="9425568"/>
            <a:ext cx="2940844" cy="49789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CB1D4D-75CA-43F2-AB9F-D8D9294CC6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81317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:notes"/>
          <p:cNvSpPr txBox="1">
            <a:spLocks noGrp="1"/>
          </p:cNvSpPr>
          <p:nvPr>
            <p:ph type="body" idx="1"/>
          </p:nvPr>
        </p:nvSpPr>
        <p:spPr>
          <a:xfrm>
            <a:off x="678657" y="4775666"/>
            <a:ext cx="5429250" cy="3907364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60463" y="1239838"/>
            <a:ext cx="4465637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LC</a:t>
            </a:r>
            <a:r>
              <a:rPr lang="ko-KR" altLang="en-US" dirty="0"/>
              <a:t>의 초반 상승 속도가 높음으로</a:t>
            </a:r>
            <a:r>
              <a:rPr lang="en-US" altLang="ko-KR" dirty="0"/>
              <a:t>, </a:t>
            </a:r>
            <a:r>
              <a:rPr lang="ko-KR" altLang="en-US" dirty="0"/>
              <a:t>이정 구간 이후 부터 </a:t>
            </a:r>
            <a:r>
              <a:rPr lang="en-US" altLang="ko-KR" dirty="0"/>
              <a:t>SN +overlap</a:t>
            </a:r>
            <a:r>
              <a:rPr lang="ko-KR" altLang="en-US" dirty="0"/>
              <a:t>방법을 도입해 보려고 함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38744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LC</a:t>
            </a:r>
            <a:r>
              <a:rPr lang="ko-KR" altLang="en-US" dirty="0"/>
              <a:t>의 초반 상승 속도가 높음으로</a:t>
            </a:r>
            <a:r>
              <a:rPr lang="en-US" altLang="ko-KR" dirty="0"/>
              <a:t>, </a:t>
            </a:r>
            <a:r>
              <a:rPr lang="ko-KR" altLang="en-US" dirty="0"/>
              <a:t>이정 구간 이후 부터 </a:t>
            </a:r>
            <a:r>
              <a:rPr lang="en-US" altLang="ko-KR" dirty="0"/>
              <a:t>SN +overlap</a:t>
            </a:r>
            <a:r>
              <a:rPr lang="ko-KR" altLang="en-US" dirty="0"/>
              <a:t>방법을 도입해 보려고 함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22949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60463" y="1239838"/>
            <a:ext cx="4465637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p7:notes"/>
          <p:cNvSpPr txBox="1">
            <a:spLocks noGrp="1"/>
          </p:cNvSpPr>
          <p:nvPr>
            <p:ph type="body" idx="1"/>
          </p:nvPr>
        </p:nvSpPr>
        <p:spPr>
          <a:xfrm>
            <a:off x="678657" y="4775666"/>
            <a:ext cx="5429250" cy="39073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400" b="1"/>
              <a:t>Recommendation module</a:t>
            </a:r>
            <a:endParaRPr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주요 역할: oracle에게 학습이 필요한 이미지를 추천해 주는 모듈 </a:t>
            </a:r>
            <a:endParaRPr sz="14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400" b="1"/>
              <a:t>Patch generator module</a:t>
            </a:r>
            <a:endParaRPr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주요 역할: oracle에 의해서 선택된 이미지를 패치 이미지로 생성하는 모듈</a:t>
            </a:r>
            <a:endParaRPr sz="1400" b="1"/>
          </a:p>
          <a:p>
            <a:pPr marL="285750" lvl="0" indent="-196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400" b="1"/>
              <a:t>Patch classifier train module</a:t>
            </a:r>
            <a:endParaRPr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LossDiff : 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주요 역할 : noisy-label</a:t>
            </a:r>
            <a:r>
              <a:rPr lang="en-US" sz="1400"/>
              <a:t> 및 </a:t>
            </a:r>
            <a:r>
              <a:rPr lang="en-US" sz="1400" b="1"/>
              <a:t>noise-data</a:t>
            </a:r>
            <a:r>
              <a:rPr lang="en-US" sz="1400"/>
              <a:t> 처리의 목적 </a:t>
            </a:r>
            <a:endParaRPr sz="1400"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AL system의 특수성: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/>
              <a:t>AL 추가될 데이터는 noise 발생 가능성이 현저히 낮음 : 사실상 </a:t>
            </a:r>
            <a:r>
              <a:rPr lang="en-US" sz="1400" b="1"/>
              <a:t>전문의에 의한 전수 검사</a:t>
            </a:r>
            <a:endParaRPr sz="1400" b="1"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D/M case: </a:t>
            </a:r>
            <a:r>
              <a:rPr lang="en-US" sz="1400"/>
              <a:t>전수 검사에 가까운 데이터가 추가될 예정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N case:  일부 데이터의 자동 선택이 발생함 – noise-data(일부, 알고리즘 버그)/ noisy-label(X)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** 기존 방식으로 WSI 이미지를 추가해야 하는 경우에 LossDiff 작동 필요</a:t>
            </a:r>
            <a:endParaRPr sz="14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WSI classifier train module</a:t>
            </a:r>
            <a:endParaRPr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Feature_cube : 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 </a:t>
            </a:r>
            <a:r>
              <a:rPr lang="en-US" sz="1400"/>
              <a:t>Feature_cube의 경우 큰 이슈 사항은 없는 것으로 확인</a:t>
            </a:r>
            <a:endParaRPr sz="1400"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/>
              <a:t>모듈이 학습 대상 기간에 해당하는 각 folder를 읽어와서 학습할 예정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7:notes"/>
          <p:cNvSpPr txBox="1">
            <a:spLocks noGrp="1"/>
          </p:cNvSpPr>
          <p:nvPr>
            <p:ph type="sldNum" idx="12"/>
          </p:nvPr>
        </p:nvSpPr>
        <p:spPr>
          <a:xfrm>
            <a:off x="3844149" y="9425568"/>
            <a:ext cx="2940844" cy="4978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2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5164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:notes"/>
          <p:cNvSpPr txBox="1">
            <a:spLocks noGrp="1"/>
          </p:cNvSpPr>
          <p:nvPr>
            <p:ph type="body" idx="1"/>
          </p:nvPr>
        </p:nvSpPr>
        <p:spPr>
          <a:xfrm>
            <a:off x="678657" y="4775666"/>
            <a:ext cx="5429250" cy="3907364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60463" y="1239838"/>
            <a:ext cx="4465637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706954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LC</a:t>
            </a:r>
            <a:r>
              <a:rPr lang="ko-KR" altLang="en-US" dirty="0"/>
              <a:t>의 초반 상승 속도가 높음으로</a:t>
            </a:r>
            <a:r>
              <a:rPr lang="en-US" altLang="ko-KR" dirty="0"/>
              <a:t>, </a:t>
            </a:r>
            <a:r>
              <a:rPr lang="ko-KR" altLang="en-US" dirty="0"/>
              <a:t>이정 구간 이후 부터 </a:t>
            </a:r>
            <a:r>
              <a:rPr lang="en-US" altLang="ko-KR" dirty="0"/>
              <a:t>SN +overlap</a:t>
            </a:r>
            <a:r>
              <a:rPr lang="ko-KR" altLang="en-US" dirty="0"/>
              <a:t>방법을 도입해 보려고 함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40190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LC</a:t>
            </a:r>
            <a:r>
              <a:rPr lang="ko-KR" altLang="en-US" dirty="0"/>
              <a:t>의 초반 상승 속도가 높음으로</a:t>
            </a:r>
            <a:r>
              <a:rPr lang="en-US" altLang="ko-KR" dirty="0"/>
              <a:t>, </a:t>
            </a:r>
            <a:r>
              <a:rPr lang="ko-KR" altLang="en-US" dirty="0"/>
              <a:t>이정 구간 이후 부터 </a:t>
            </a:r>
            <a:r>
              <a:rPr lang="en-US" altLang="ko-KR" dirty="0"/>
              <a:t>SN +overlap</a:t>
            </a:r>
            <a:r>
              <a:rPr lang="ko-KR" altLang="en-US" dirty="0"/>
              <a:t>방법을 도입해 보려고 함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00358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LC</a:t>
            </a:r>
            <a:r>
              <a:rPr lang="ko-KR" altLang="en-US" dirty="0"/>
              <a:t>의 초반 상승 속도가 높음으로</a:t>
            </a:r>
            <a:r>
              <a:rPr lang="en-US" altLang="ko-KR" dirty="0"/>
              <a:t>, </a:t>
            </a:r>
            <a:r>
              <a:rPr lang="ko-KR" altLang="en-US" dirty="0"/>
              <a:t>이정 구간 이후 부터 </a:t>
            </a:r>
            <a:r>
              <a:rPr lang="en-US" altLang="ko-KR" dirty="0"/>
              <a:t>SN +overlap</a:t>
            </a:r>
            <a:r>
              <a:rPr lang="ko-KR" altLang="en-US" dirty="0"/>
              <a:t>방법을 도입해 보려고 함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28826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LC</a:t>
            </a:r>
            <a:r>
              <a:rPr lang="ko-KR" altLang="en-US" dirty="0"/>
              <a:t>의 초반 상승 속도가 높음으로</a:t>
            </a:r>
            <a:r>
              <a:rPr lang="en-US" altLang="ko-KR" dirty="0"/>
              <a:t>, </a:t>
            </a:r>
            <a:r>
              <a:rPr lang="ko-KR" altLang="en-US" dirty="0"/>
              <a:t>이정 구간 이후 부터 </a:t>
            </a:r>
            <a:r>
              <a:rPr lang="en-US" altLang="ko-KR" dirty="0"/>
              <a:t>SN +overlap</a:t>
            </a:r>
            <a:r>
              <a:rPr lang="ko-KR" altLang="en-US" dirty="0"/>
              <a:t>방법을 도입해 보려고 함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68780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LC</a:t>
            </a:r>
            <a:r>
              <a:rPr lang="ko-KR" altLang="en-US" dirty="0"/>
              <a:t>의 초반 상승 속도가 높음으로</a:t>
            </a:r>
            <a:r>
              <a:rPr lang="en-US" altLang="ko-KR" dirty="0"/>
              <a:t>, </a:t>
            </a:r>
            <a:r>
              <a:rPr lang="ko-KR" altLang="en-US" dirty="0"/>
              <a:t>이정 구간 이후 부터 </a:t>
            </a:r>
            <a:r>
              <a:rPr lang="en-US" altLang="ko-KR" dirty="0"/>
              <a:t>SN +overlap</a:t>
            </a:r>
            <a:r>
              <a:rPr lang="ko-KR" altLang="en-US" dirty="0"/>
              <a:t>방법을 도입해 보려고 함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40722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2023-01-11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8090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2023-01-11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2674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2023-01-11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0975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제목 슬라이드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57"/>
          <p:cNvSpPr txBox="1"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57"/>
          <p:cNvSpPr txBox="1"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5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57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7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535635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제목 및 내용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8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8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58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8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8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58118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구역 머리글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9"/>
          <p:cNvSpPr txBox="1"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9"/>
          <p:cNvSpPr txBox="1"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9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9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988245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콘텐츠 2개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0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0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60"/>
          <p:cNvSpPr txBox="1">
            <a:spLocks noGrp="1"/>
          </p:cNvSpPr>
          <p:nvPr>
            <p:ph type="body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60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0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0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871732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비교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1"/>
          <p:cNvSpPr txBox="1"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1"/>
          <p:cNvSpPr txBox="1"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61"/>
          <p:cNvSpPr txBox="1">
            <a:spLocks noGrp="1"/>
          </p:cNvSpPr>
          <p:nvPr>
            <p:ph type="body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61"/>
          <p:cNvSpPr txBox="1">
            <a:spLocks noGrp="1"/>
          </p:cNvSpPr>
          <p:nvPr>
            <p:ph type="body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61"/>
          <p:cNvSpPr txBox="1">
            <a:spLocks noGrp="1"/>
          </p:cNvSpPr>
          <p:nvPr>
            <p:ph type="body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61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1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1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21389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제목만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2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62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62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62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5633744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빈 화면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63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63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63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2477567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캡션 있는 콘텐츠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64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64"/>
          <p:cNvSpPr txBox="1">
            <a:spLocks noGrp="1"/>
          </p:cNvSpPr>
          <p:nvPr>
            <p:ph type="body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64"/>
          <p:cNvSpPr txBox="1">
            <a:spLocks noGrp="1"/>
          </p:cNvSpPr>
          <p:nvPr>
            <p:ph type="body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64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64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64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3881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2023-01-11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892674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캡션 있는 그림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65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65"/>
          <p:cNvSpPr>
            <a:spLocks noGrp="1"/>
          </p:cNvSpPr>
          <p:nvPr>
            <p:ph type="pic" idx="2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65"/>
          <p:cNvSpPr txBox="1">
            <a:spLocks noGrp="1"/>
          </p:cNvSpPr>
          <p:nvPr>
            <p:ph type="body" idx="1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65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65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65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478013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제목 및 세로 텍스트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66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66"/>
          <p:cNvSpPr txBox="1">
            <a:spLocks noGrp="1"/>
          </p:cNvSpPr>
          <p:nvPr>
            <p:ph type="body" idx="1"/>
          </p:nvPr>
        </p:nvSpPr>
        <p:spPr>
          <a:xfrm rot="5400000">
            <a:off x="2396331" y="57944"/>
            <a:ext cx="4351338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66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66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66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3113306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세로 제목 및 텍스트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67"/>
          <p:cNvSpPr txBox="1">
            <a:spLocks noGrp="1"/>
          </p:cNvSpPr>
          <p:nvPr>
            <p:ph type="title"/>
          </p:nvPr>
        </p:nvSpPr>
        <p:spPr>
          <a:xfrm rot="5400000">
            <a:off x="4623594" y="2285207"/>
            <a:ext cx="5811838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67"/>
          <p:cNvSpPr txBox="1">
            <a:spLocks noGrp="1"/>
          </p:cNvSpPr>
          <p:nvPr>
            <p:ph type="body" idx="1"/>
          </p:nvPr>
        </p:nvSpPr>
        <p:spPr>
          <a:xfrm rot="5400000">
            <a:off x="623094" y="370681"/>
            <a:ext cx="5811838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6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67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67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659463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2023-01-11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08038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2023-01-11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52039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2023-01-11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72873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2023-01-11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72867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2023-01-11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6716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2023-01-11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16995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2023-01-11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20746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3F7D5D-D53D-4CBB-8102-54E23234B3AA}" type="datetimeFigureOut">
              <a:rPr lang="ko-KR" altLang="en-US" smtClean="0"/>
              <a:t>2023-01-11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4612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56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56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56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56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56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5477703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4" name="Google Shape;124;p5"/>
          <p:cNvCxnSpPr/>
          <p:nvPr/>
        </p:nvCxnSpPr>
        <p:spPr>
          <a:xfrm>
            <a:off x="1454727" y="3882045"/>
            <a:ext cx="5935287" cy="0"/>
          </a:xfrm>
          <a:prstGeom prst="straightConnector1">
            <a:avLst/>
          </a:prstGeom>
          <a:noFill/>
          <a:ln w="38100" cap="flat" cmpd="sng">
            <a:solidFill>
              <a:srgbClr val="00660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5" name="Google Shape;125;p5"/>
          <p:cNvSpPr txBox="1"/>
          <p:nvPr/>
        </p:nvSpPr>
        <p:spPr>
          <a:xfrm>
            <a:off x="818802" y="3208712"/>
            <a:ext cx="736092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슬라이드 시스템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26" name="Google Shape;126;p5"/>
          <p:cNvSpPr txBox="1"/>
          <p:nvPr/>
        </p:nvSpPr>
        <p:spPr>
          <a:xfrm>
            <a:off x="818802" y="3863199"/>
            <a:ext cx="7360922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Incremental learning</a:t>
            </a:r>
            <a:endParaRPr kumimoji="0" sz="20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슬라이드 추천 시스템 </a:t>
            </a:r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562E77F1-4B38-492D-A75D-4C53BE81AB02}"/>
              </a:ext>
            </a:extLst>
          </p:cNvPr>
          <p:cNvSpPr/>
          <p:nvPr/>
        </p:nvSpPr>
        <p:spPr>
          <a:xfrm>
            <a:off x="823583" y="5268805"/>
            <a:ext cx="8575416" cy="7052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학습용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WSI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이전 완료 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학습용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Patch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는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#226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서버 방화벽 이슈 해결 시 이전 예정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 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EC9F4D5-743A-42D4-910C-D9427BBC44A3}"/>
              </a:ext>
            </a:extLst>
          </p:cNvPr>
          <p:cNvSpPr/>
          <p:nvPr/>
        </p:nvSpPr>
        <p:spPr>
          <a:xfrm>
            <a:off x="372641" y="524997"/>
            <a:ext cx="6276514" cy="19979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Training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 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part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 점검 준비 </a:t>
            </a: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#226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서버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1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월 말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GPU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증축 예정 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GPU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증축 이후 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Training part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점검 예정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WSI / Slide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학습용 데이터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#226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 서버 이전 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 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715A3ABE-C1C2-469F-AB1E-1324A5CC58C9}"/>
              </a:ext>
            </a:extLst>
          </p:cNvPr>
          <p:cNvGrpSpPr/>
          <p:nvPr/>
        </p:nvGrpSpPr>
        <p:grpSpPr>
          <a:xfrm>
            <a:off x="918302" y="2923807"/>
            <a:ext cx="7208697" cy="2173145"/>
            <a:chOff x="1483335" y="1861527"/>
            <a:chExt cx="6257882" cy="1886511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9781366A-C311-40EB-81E2-B42153824A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83335" y="2204988"/>
              <a:ext cx="3000375" cy="1543050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F79EA3E3-5275-4BCD-B236-D82A26B1375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655117" y="2176413"/>
              <a:ext cx="3086100" cy="1571625"/>
            </a:xfrm>
            <a:prstGeom prst="rect">
              <a:avLst/>
            </a:prstGeom>
          </p:spPr>
        </p:pic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C9D4A617-F3C4-4A23-898A-60BED98EA5E8}"/>
                </a:ext>
              </a:extLst>
            </p:cNvPr>
            <p:cNvSpPr/>
            <p:nvPr/>
          </p:nvSpPr>
          <p:spPr>
            <a:xfrm>
              <a:off x="2218325" y="1861527"/>
              <a:ext cx="1628074" cy="38036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400" dirty="0">
                  <a:latin typeface="Calibri" panose="020F0502020204030204" pitchFamily="34" charset="0"/>
                  <a:cs typeface="Cordia New"/>
                </a:rPr>
                <a:t>&lt;</a:t>
              </a:r>
              <a:r>
                <a:rPr lang="ko-KR" altLang="en-US" sz="1400" dirty="0">
                  <a:latin typeface="Calibri" panose="020F0502020204030204" pitchFamily="34" charset="0"/>
                  <a:cs typeface="Cordia New"/>
                </a:rPr>
                <a:t>학습용 </a:t>
              </a:r>
              <a:r>
                <a:rPr lang="en-US" altLang="ko-KR" sz="1400" dirty="0">
                  <a:latin typeface="Calibri" panose="020F0502020204030204" pitchFamily="34" charset="0"/>
                  <a:cs typeface="Cordia New"/>
                </a:rPr>
                <a:t>WSI </a:t>
              </a:r>
              <a:r>
                <a:rPr lang="ko-KR" altLang="en-US" sz="1400" dirty="0">
                  <a:latin typeface="Calibri" panose="020F0502020204030204" pitchFamily="34" charset="0"/>
                  <a:cs typeface="Cordia New"/>
                </a:rPr>
                <a:t>개수</a:t>
              </a:r>
              <a:r>
                <a:rPr lang="en-US" altLang="ko-KR" sz="1400" dirty="0">
                  <a:latin typeface="Calibri" panose="020F0502020204030204" pitchFamily="34" charset="0"/>
                  <a:cs typeface="Cordia New"/>
                </a:rPr>
                <a:t>&gt;</a:t>
              </a: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028E588B-4F9F-4650-BB91-E987059E2CE3}"/>
                </a:ext>
              </a:extLst>
            </p:cNvPr>
            <p:cNvSpPr/>
            <p:nvPr/>
          </p:nvSpPr>
          <p:spPr>
            <a:xfrm>
              <a:off x="5480839" y="1861527"/>
              <a:ext cx="1744708" cy="38036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400" dirty="0">
                  <a:latin typeface="Calibri" panose="020F0502020204030204" pitchFamily="34" charset="0"/>
                  <a:cs typeface="Cordia New"/>
                </a:rPr>
                <a:t>&lt;</a:t>
              </a:r>
              <a:r>
                <a:rPr lang="ko-KR" altLang="en-US" sz="1400" dirty="0">
                  <a:latin typeface="Calibri" panose="020F0502020204030204" pitchFamily="34" charset="0"/>
                  <a:cs typeface="Cordia New"/>
                </a:rPr>
                <a:t>학습용</a:t>
              </a:r>
              <a:r>
                <a:rPr lang="en-US" altLang="ko-KR" sz="1400" dirty="0">
                  <a:latin typeface="Calibri" panose="020F0502020204030204" pitchFamily="34" charset="0"/>
                  <a:cs typeface="Cordia New"/>
                </a:rPr>
                <a:t> Patch </a:t>
              </a:r>
              <a:r>
                <a:rPr lang="ko-KR" altLang="en-US" sz="1400" dirty="0">
                  <a:latin typeface="Calibri" panose="020F0502020204030204" pitchFamily="34" charset="0"/>
                  <a:cs typeface="Cordia New"/>
                </a:rPr>
                <a:t>개수</a:t>
              </a:r>
              <a:r>
                <a:rPr lang="en-US" altLang="ko-KR" sz="1400" dirty="0">
                  <a:latin typeface="Calibri" panose="020F0502020204030204" pitchFamily="34" charset="0"/>
                  <a:cs typeface="Cordia New"/>
                </a:rPr>
                <a:t>&gt;</a:t>
              </a:r>
            </a:p>
          </p:txBody>
        </p:sp>
      </p:grpSp>
      <p:pic>
        <p:nvPicPr>
          <p:cNvPr id="21" name="그림 20">
            <a:extLst>
              <a:ext uri="{FF2B5EF4-FFF2-40B4-BE49-F238E27FC236}">
                <a16:creationId xmlns:a16="http://schemas.microsoft.com/office/drawing/2014/main" id="{789EB40A-F74B-4135-9738-5DA810CADD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6143" y="2198211"/>
            <a:ext cx="726637" cy="649410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A49A47EA-CB34-4DD5-BC56-61732AFBD9C6}"/>
              </a:ext>
            </a:extLst>
          </p:cNvPr>
          <p:cNvSpPr/>
          <p:nvPr/>
        </p:nvSpPr>
        <p:spPr>
          <a:xfrm>
            <a:off x="2017306" y="2248066"/>
            <a:ext cx="5713124" cy="5139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400" b="1" dirty="0">
                <a:solidFill>
                  <a:srgbClr val="1D1C1D"/>
                </a:solidFill>
                <a:latin typeface="NotoSansKR"/>
              </a:rPr>
              <a:t>home/Desktop/code/</a:t>
            </a:r>
            <a:r>
              <a:rPr lang="en-US" altLang="ko-KR" sz="1400" b="1" dirty="0" err="1">
                <a:solidFill>
                  <a:srgbClr val="1D1C1D"/>
                </a:solidFill>
                <a:latin typeface="NotoSansKR"/>
              </a:rPr>
              <a:t>kaist_train_data</a:t>
            </a:r>
            <a:r>
              <a:rPr lang="en-US" altLang="ko-KR" sz="1400" b="1" dirty="0">
                <a:solidFill>
                  <a:srgbClr val="1D1C1D"/>
                </a:solidFill>
                <a:latin typeface="NotoSansKR"/>
              </a:rPr>
              <a:t>/…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000" dirty="0">
                <a:solidFill>
                  <a:schemeClr val="tx1"/>
                </a:solidFill>
              </a:rPr>
              <a:t>양식</a:t>
            </a:r>
            <a:r>
              <a:rPr lang="en-US" altLang="ko-KR" sz="1000" dirty="0">
                <a:solidFill>
                  <a:schemeClr val="tx1"/>
                </a:solidFill>
              </a:rPr>
              <a:t> : Anatomy / </a:t>
            </a:r>
            <a:r>
              <a:rPr lang="ko-KR" altLang="en-US" sz="1000" dirty="0">
                <a:solidFill>
                  <a:schemeClr val="tx1"/>
                </a:solidFill>
              </a:rPr>
              <a:t>이미지 단위 </a:t>
            </a:r>
            <a:r>
              <a:rPr lang="en-US" altLang="ko-KR" sz="1000" dirty="0">
                <a:solidFill>
                  <a:schemeClr val="tx1"/>
                </a:solidFill>
              </a:rPr>
              <a:t>/ Class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000" dirty="0">
                <a:solidFill>
                  <a:schemeClr val="tx1"/>
                </a:solidFill>
              </a:rPr>
              <a:t>예시 </a:t>
            </a:r>
            <a:r>
              <a:rPr lang="en-US" altLang="ko-KR" sz="1000" dirty="0">
                <a:solidFill>
                  <a:schemeClr val="tx1"/>
                </a:solidFill>
              </a:rPr>
              <a:t>: Colon/WSI/N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54061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슬라이드 추천 시스템 </a:t>
            </a:r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46206" y="433688"/>
            <a:ext cx="8329228" cy="52187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진행 사항 요약 </a:t>
            </a:r>
            <a:endParaRPr lang="en-US" altLang="ko-KR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Calibri" panose="020F0502020204030204" pitchFamily="34" charset="0"/>
                <a:cs typeface="Cordia New"/>
              </a:rPr>
              <a:t>1</a:t>
            </a:r>
            <a:r>
              <a:rPr lang="en-US" altLang="ko-KR" sz="1600" u="sng" dirty="0">
                <a:latin typeface="Calibri" panose="020F0502020204030204" pitchFamily="34" charset="0"/>
                <a:cs typeface="Cordia New"/>
              </a:rPr>
              <a:t>. </a:t>
            </a:r>
            <a:r>
              <a:rPr lang="ko-KR" altLang="en-US" sz="1600" u="sng" dirty="0">
                <a:latin typeface="Calibri" panose="020F0502020204030204" pitchFamily="34" charset="0"/>
                <a:cs typeface="Cordia New"/>
              </a:rPr>
              <a:t>추천</a:t>
            </a:r>
            <a:r>
              <a:rPr lang="en-US" altLang="ko-KR" sz="1600" u="sng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600" u="sng" dirty="0">
                <a:latin typeface="Calibri" panose="020F0502020204030204" pitchFamily="34" charset="0"/>
                <a:cs typeface="Cordia New"/>
              </a:rPr>
              <a:t>파트 </a:t>
            </a:r>
            <a:r>
              <a:rPr lang="en-US" altLang="ko-KR" sz="1600" u="sng" dirty="0">
                <a:latin typeface="Calibri" panose="020F0502020204030204" pitchFamily="34" charset="0"/>
                <a:cs typeface="Cordia New"/>
              </a:rPr>
              <a:t>– UI / </a:t>
            </a:r>
            <a:r>
              <a:rPr lang="ko-KR" altLang="en-US" sz="1600" u="sng" dirty="0">
                <a:latin typeface="Calibri" panose="020F0502020204030204" pitchFamily="34" charset="0"/>
                <a:cs typeface="Cordia New"/>
              </a:rPr>
              <a:t>전문의 진단 테스트</a:t>
            </a:r>
            <a:endParaRPr lang="en-US" altLang="ko-KR" sz="1600" u="sng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Calibri" panose="020F0502020204030204" pitchFamily="34" charset="0"/>
                <a:cs typeface="Cordia New"/>
              </a:rPr>
              <a:t>UI</a:t>
            </a: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 정상 작동 확인 </a:t>
            </a:r>
            <a:endParaRPr lang="en-US" altLang="ko-KR" sz="1600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전문의 진단 테스트 일정 </a:t>
            </a:r>
            <a:r>
              <a:rPr lang="en-US" altLang="ko-KR" sz="1600" dirty="0">
                <a:latin typeface="Calibri" panose="020F0502020204030204" pitchFamily="34" charset="0"/>
                <a:cs typeface="Cordia New"/>
              </a:rPr>
              <a:t>: ~ 2023-01-18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Calibri" panose="020F0502020204030204" pitchFamily="34" charset="0"/>
                <a:cs typeface="Cordia New"/>
              </a:rPr>
              <a:t>2. </a:t>
            </a:r>
            <a:r>
              <a:rPr lang="en-US" altLang="ko-KR" sz="1600" u="sng" dirty="0">
                <a:latin typeface="Calibri" panose="020F0502020204030204" pitchFamily="34" charset="0"/>
                <a:cs typeface="Cordia New"/>
              </a:rPr>
              <a:t>WSI</a:t>
            </a:r>
            <a:r>
              <a:rPr lang="ko-KR" altLang="en-US" sz="1600" u="sng" dirty="0">
                <a:latin typeface="Calibri" panose="020F0502020204030204" pitchFamily="34" charset="0"/>
                <a:cs typeface="Cordia New"/>
              </a:rPr>
              <a:t> 데이터 분포 점검</a:t>
            </a:r>
            <a:endParaRPr lang="en-US" altLang="ko-KR" sz="1600" u="sng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Calibri" panose="020F0502020204030204" pitchFamily="34" charset="0"/>
                <a:cs typeface="Cordia New"/>
              </a:rPr>
              <a:t>Stomach </a:t>
            </a: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경우</a:t>
            </a:r>
            <a:r>
              <a:rPr lang="en-US" altLang="ko-KR" sz="1600" dirty="0">
                <a:latin typeface="Calibri" panose="020F0502020204030204" pitchFamily="34" charset="0"/>
                <a:cs typeface="Cordia New"/>
              </a:rPr>
              <a:t>, D/M </a:t>
            </a: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비중이 매우 낮은 </a:t>
            </a:r>
            <a:r>
              <a:rPr lang="en-US" altLang="ko-KR" sz="1600" dirty="0">
                <a:latin typeface="Calibri" panose="020F0502020204030204" pitchFamily="34" charset="0"/>
                <a:cs typeface="Cordia New"/>
              </a:rPr>
              <a:t>Imbalance dataset </a:t>
            </a: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확인 </a:t>
            </a:r>
            <a:endParaRPr lang="en-US" altLang="ko-KR" sz="1600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Calibri" panose="020F0502020204030204" pitchFamily="34" charset="0"/>
                <a:cs typeface="Cordia New"/>
              </a:rPr>
              <a:t>3. </a:t>
            </a:r>
            <a:r>
              <a:rPr lang="en-US" altLang="ko-KR" sz="1600" u="sng" dirty="0">
                <a:latin typeface="Calibri" panose="020F0502020204030204" pitchFamily="34" charset="0"/>
                <a:cs typeface="Cordia New"/>
              </a:rPr>
              <a:t>Training </a:t>
            </a:r>
            <a:r>
              <a:rPr lang="ko-KR" altLang="en-US" sz="1600" u="sng" dirty="0">
                <a:latin typeface="Calibri" panose="020F0502020204030204" pitchFamily="34" charset="0"/>
                <a:cs typeface="Cordia New"/>
              </a:rPr>
              <a:t>파트 점검 준비</a:t>
            </a:r>
            <a:endParaRPr lang="en-US" altLang="ko-KR" sz="1600" u="sng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Calibri" panose="020F0502020204030204" pitchFamily="34" charset="0"/>
                <a:cs typeface="Cordia New"/>
              </a:rPr>
              <a:t>#226 </a:t>
            </a: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서버 </a:t>
            </a:r>
            <a:r>
              <a:rPr lang="en-US" altLang="ko-KR" sz="1600" dirty="0">
                <a:latin typeface="Calibri" panose="020F0502020204030204" pitchFamily="34" charset="0"/>
                <a:cs typeface="Cordia New"/>
              </a:rPr>
              <a:t>1</a:t>
            </a: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월 말 </a:t>
            </a:r>
            <a:r>
              <a:rPr lang="en-US" altLang="ko-KR" sz="1600" dirty="0">
                <a:latin typeface="Calibri" panose="020F0502020204030204" pitchFamily="34" charset="0"/>
                <a:cs typeface="Cordia New"/>
              </a:rPr>
              <a:t>GPU </a:t>
            </a: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증축 예정</a:t>
            </a:r>
            <a:endParaRPr lang="en-US" altLang="ko-KR" sz="1600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Calibri" panose="020F0502020204030204" pitchFamily="34" charset="0"/>
                <a:cs typeface="Cordia New"/>
              </a:rPr>
              <a:t>WSI / Patch </a:t>
            </a: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학습용 데이터 </a:t>
            </a:r>
            <a:r>
              <a:rPr lang="en-US" altLang="ko-KR" sz="1600" dirty="0">
                <a:latin typeface="Calibri" panose="020F0502020204030204" pitchFamily="34" charset="0"/>
                <a:cs typeface="Cordia New"/>
              </a:rPr>
              <a:t>#226 </a:t>
            </a: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서버 이전</a:t>
            </a:r>
            <a:endParaRPr lang="en-US" altLang="ko-KR" sz="1600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2664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33032" y="1652626"/>
            <a:ext cx="3194509" cy="187397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0" name="Google Shape;150;p7"/>
          <p:cNvCxnSpPr/>
          <p:nvPr/>
        </p:nvCxnSpPr>
        <p:spPr>
          <a:xfrm>
            <a:off x="362808" y="397413"/>
            <a:ext cx="2124751" cy="0"/>
          </a:xfrm>
          <a:prstGeom prst="straightConnector1">
            <a:avLst/>
          </a:prstGeom>
          <a:noFill/>
          <a:ln w="38100" cap="flat" cmpd="sng">
            <a:solidFill>
              <a:srgbClr val="00660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1" name="Google Shape;151;p7"/>
          <p:cNvSpPr/>
          <p:nvPr/>
        </p:nvSpPr>
        <p:spPr>
          <a:xfrm>
            <a:off x="246206" y="28081"/>
            <a:ext cx="473806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/>
                <a:ea typeface="Times New Roman"/>
                <a:cs typeface="Times New Roman"/>
                <a:sym typeface="Times New Roman"/>
              </a:rPr>
              <a:t>Module design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52" name="Google Shape;152;p7"/>
          <p:cNvCxnSpPr/>
          <p:nvPr/>
        </p:nvCxnSpPr>
        <p:spPr>
          <a:xfrm>
            <a:off x="1280692" y="3519949"/>
            <a:ext cx="6912078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3" name="Google Shape;153;p7"/>
          <p:cNvSpPr/>
          <p:nvPr/>
        </p:nvSpPr>
        <p:spPr>
          <a:xfrm>
            <a:off x="776830" y="497549"/>
            <a:ext cx="7415940" cy="235974"/>
          </a:xfrm>
          <a:prstGeom prst="rect">
            <a:avLst/>
          </a:prstGeom>
          <a:solidFill>
            <a:srgbClr val="FBE4D4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AL part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7"/>
          <p:cNvSpPr/>
          <p:nvPr/>
        </p:nvSpPr>
        <p:spPr>
          <a:xfrm>
            <a:off x="776830" y="6481088"/>
            <a:ext cx="7415940" cy="234346"/>
          </a:xfrm>
          <a:prstGeom prst="rect">
            <a:avLst/>
          </a:prstGeom>
          <a:solidFill>
            <a:srgbClr val="D8E2F3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Training part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5" name="Google Shape;155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02740" y="3831541"/>
            <a:ext cx="3221431" cy="2240995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7"/>
          <p:cNvSpPr/>
          <p:nvPr/>
        </p:nvSpPr>
        <p:spPr>
          <a:xfrm>
            <a:off x="776830" y="3631151"/>
            <a:ext cx="3608412" cy="2571573"/>
          </a:xfrm>
          <a:prstGeom prst="rect">
            <a:avLst/>
          </a:prstGeom>
          <a:noFill/>
          <a:ln w="12700" cap="flat" cmpd="sng">
            <a:solidFill>
              <a:srgbClr val="54813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7"/>
          <p:cNvSpPr/>
          <p:nvPr/>
        </p:nvSpPr>
        <p:spPr>
          <a:xfrm>
            <a:off x="776830" y="6187901"/>
            <a:ext cx="3608412" cy="236814"/>
          </a:xfrm>
          <a:prstGeom prst="rect">
            <a:avLst/>
          </a:prstGeom>
          <a:solidFill>
            <a:srgbClr val="385623"/>
          </a:solidFill>
          <a:ln w="12700" cap="flat" cmpd="sng">
            <a:solidFill>
              <a:srgbClr val="54813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Patch classifier train module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7"/>
          <p:cNvSpPr/>
          <p:nvPr/>
        </p:nvSpPr>
        <p:spPr>
          <a:xfrm>
            <a:off x="4584358" y="3631151"/>
            <a:ext cx="3608412" cy="2571573"/>
          </a:xfrm>
          <a:prstGeom prst="rect">
            <a:avLst/>
          </a:prstGeom>
          <a:noFill/>
          <a:ln w="12700" cap="flat" cmpd="sng">
            <a:solidFill>
              <a:srgbClr val="54813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7"/>
          <p:cNvSpPr/>
          <p:nvPr/>
        </p:nvSpPr>
        <p:spPr>
          <a:xfrm>
            <a:off x="4584358" y="6187901"/>
            <a:ext cx="3608412" cy="236814"/>
          </a:xfrm>
          <a:prstGeom prst="rect">
            <a:avLst/>
          </a:prstGeom>
          <a:solidFill>
            <a:srgbClr val="2F5496"/>
          </a:solidFill>
          <a:ln w="12700" cap="flat" cmpd="sng">
            <a:solidFill>
              <a:srgbClr val="54813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WSI classifier train module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0" name="Google Shape;160;p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733032" y="3897238"/>
            <a:ext cx="3250778" cy="203067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7"/>
          <p:cNvSpPr/>
          <p:nvPr/>
        </p:nvSpPr>
        <p:spPr>
          <a:xfrm>
            <a:off x="776830" y="948376"/>
            <a:ext cx="3608412" cy="2571573"/>
          </a:xfrm>
          <a:prstGeom prst="rect">
            <a:avLst/>
          </a:prstGeom>
          <a:noFill/>
          <a:ln w="12700" cap="flat" cmpd="sng">
            <a:solidFill>
              <a:srgbClr val="BF9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7"/>
          <p:cNvSpPr/>
          <p:nvPr/>
        </p:nvSpPr>
        <p:spPr>
          <a:xfrm>
            <a:off x="776830" y="791304"/>
            <a:ext cx="3608412" cy="236814"/>
          </a:xfrm>
          <a:prstGeom prst="rect">
            <a:avLst/>
          </a:prstGeom>
          <a:solidFill>
            <a:srgbClr val="BF9000"/>
          </a:solidFill>
          <a:ln w="12700" cap="flat" cmpd="sng">
            <a:solidFill>
              <a:srgbClr val="BF9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Recommendation module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7"/>
          <p:cNvSpPr/>
          <p:nvPr/>
        </p:nvSpPr>
        <p:spPr>
          <a:xfrm>
            <a:off x="4584358" y="948376"/>
            <a:ext cx="3608412" cy="2571573"/>
          </a:xfrm>
          <a:prstGeom prst="rect">
            <a:avLst/>
          </a:prstGeom>
          <a:noFill/>
          <a:ln w="127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7"/>
          <p:cNvSpPr/>
          <p:nvPr/>
        </p:nvSpPr>
        <p:spPr>
          <a:xfrm>
            <a:off x="4584358" y="791304"/>
            <a:ext cx="3608412" cy="236814"/>
          </a:xfrm>
          <a:prstGeom prst="rect">
            <a:avLst/>
          </a:prstGeom>
          <a:solidFill>
            <a:srgbClr val="C55A11"/>
          </a:solidFill>
          <a:ln w="12700" cap="flat" cmpd="sng">
            <a:solidFill>
              <a:srgbClr val="BF9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Patch generator module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7"/>
          <p:cNvSpPr/>
          <p:nvPr/>
        </p:nvSpPr>
        <p:spPr>
          <a:xfrm>
            <a:off x="4186125" y="3220316"/>
            <a:ext cx="550606" cy="599266"/>
          </a:xfrm>
          <a:prstGeom prst="can">
            <a:avLst>
              <a:gd name="adj" fmla="val 25000"/>
            </a:avLst>
          </a:prstGeom>
          <a:gradFill>
            <a:gsLst>
              <a:gs pos="0">
                <a:srgbClr val="F6F9FC"/>
              </a:gs>
              <a:gs pos="100000">
                <a:srgbClr val="7F7F7F"/>
              </a:gs>
            </a:gsLst>
            <a:lin ang="5400000" scaled="0"/>
          </a:gradFill>
          <a:ln w="2857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6" name="Google Shape;166;p7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654351" y="1118867"/>
            <a:ext cx="3507880" cy="569526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7"/>
          <p:cNvSpPr txBox="1"/>
          <p:nvPr/>
        </p:nvSpPr>
        <p:spPr>
          <a:xfrm>
            <a:off x="4168858" y="3350588"/>
            <a:ext cx="77683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226</a:t>
            </a:r>
            <a:b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</a:b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Server</a:t>
            </a: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" name="Google Shape;168;p7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002740" y="1324520"/>
            <a:ext cx="1946390" cy="1028256"/>
          </a:xfrm>
          <a:prstGeom prst="rect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69" name="Google Shape;169;p7"/>
          <p:cNvPicPr preferRelativeResize="0"/>
          <p:nvPr/>
        </p:nvPicPr>
        <p:blipFill rotWithShape="1">
          <a:blip r:embed="rId8">
            <a:alphaModFix/>
          </a:blip>
          <a:srcRect l="46966" t="53585" r="31283" b="15996"/>
          <a:stretch/>
        </p:blipFill>
        <p:spPr>
          <a:xfrm>
            <a:off x="1727659" y="2811543"/>
            <a:ext cx="629752" cy="65837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0" name="Google Shape;170;p7"/>
          <p:cNvCxnSpPr/>
          <p:nvPr/>
        </p:nvCxnSpPr>
        <p:spPr>
          <a:xfrm>
            <a:off x="1975935" y="2451262"/>
            <a:ext cx="0" cy="303155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miter lim="800000"/>
            <a:headEnd type="none" w="sm" len="sm"/>
            <a:tailEnd type="triangle" w="med" len="med"/>
          </a:ln>
        </p:spPr>
      </p:cxnSp>
      <p:cxnSp>
        <p:nvCxnSpPr>
          <p:cNvPr id="171" name="Google Shape;171;p7"/>
          <p:cNvCxnSpPr/>
          <p:nvPr/>
        </p:nvCxnSpPr>
        <p:spPr>
          <a:xfrm rot="10800000">
            <a:off x="2174346" y="2451262"/>
            <a:ext cx="0" cy="303155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miter lim="800000"/>
            <a:headEnd type="none" w="sm" len="sm"/>
            <a:tailEnd type="triangle" w="med" len="med"/>
          </a:ln>
        </p:spPr>
      </p:cxnSp>
      <p:sp>
        <p:nvSpPr>
          <p:cNvPr id="172" name="Google Shape;172;p7"/>
          <p:cNvSpPr/>
          <p:nvPr/>
        </p:nvSpPr>
        <p:spPr>
          <a:xfrm>
            <a:off x="2984293" y="2917387"/>
            <a:ext cx="1246332" cy="268368"/>
          </a:xfrm>
          <a:prstGeom prst="rect">
            <a:avLst/>
          </a:prstGeom>
          <a:solidFill>
            <a:schemeClr val="accent5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RCMD </a:t>
            </a:r>
            <a:r>
              <a:rPr kumimoji="0" lang="en-US" sz="10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module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3" name="Google Shape;173;p7"/>
          <p:cNvCxnSpPr>
            <a:stCxn id="172" idx="0"/>
            <a:endCxn id="168" idx="3"/>
          </p:cNvCxnSpPr>
          <p:nvPr/>
        </p:nvCxnSpPr>
        <p:spPr>
          <a:xfrm rot="5400000" flipH="1">
            <a:off x="2738959" y="2048887"/>
            <a:ext cx="1078800" cy="658200"/>
          </a:xfrm>
          <a:prstGeom prst="bentConnector2">
            <a:avLst/>
          </a:prstGeom>
          <a:noFill/>
          <a:ln w="19050" cap="flat" cmpd="sng">
            <a:solidFill>
              <a:schemeClr val="dk1"/>
            </a:solidFill>
            <a:prstDash val="dash"/>
            <a:miter lim="800000"/>
            <a:headEnd type="none" w="sm" len="sm"/>
            <a:tailEnd type="triangl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460562"/>
              </p:ext>
            </p:extLst>
          </p:nvPr>
        </p:nvGraphicFramePr>
        <p:xfrm>
          <a:off x="232814" y="487201"/>
          <a:ext cx="8084090" cy="322509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8641">
                  <a:extLst>
                    <a:ext uri="{9D8B030D-6E8A-4147-A177-3AD203B41FA5}">
                      <a16:colId xmlns:a16="http://schemas.microsoft.com/office/drawing/2014/main" val="779111372"/>
                    </a:ext>
                  </a:extLst>
                </a:gridCol>
                <a:gridCol w="514637">
                  <a:extLst>
                    <a:ext uri="{9D8B030D-6E8A-4147-A177-3AD203B41FA5}">
                      <a16:colId xmlns:a16="http://schemas.microsoft.com/office/drawing/2014/main" val="963283557"/>
                    </a:ext>
                  </a:extLst>
                </a:gridCol>
                <a:gridCol w="1686356">
                  <a:extLst>
                    <a:ext uri="{9D8B030D-6E8A-4147-A177-3AD203B41FA5}">
                      <a16:colId xmlns:a16="http://schemas.microsoft.com/office/drawing/2014/main" val="4277819958"/>
                    </a:ext>
                  </a:extLst>
                </a:gridCol>
                <a:gridCol w="3726524">
                  <a:extLst>
                    <a:ext uri="{9D8B030D-6E8A-4147-A177-3AD203B41FA5}">
                      <a16:colId xmlns:a16="http://schemas.microsoft.com/office/drawing/2014/main" val="3824146777"/>
                    </a:ext>
                  </a:extLst>
                </a:gridCol>
                <a:gridCol w="1157932">
                  <a:extLst>
                    <a:ext uri="{9D8B030D-6E8A-4147-A177-3AD203B41FA5}">
                      <a16:colId xmlns:a16="http://schemas.microsoft.com/office/drawing/2014/main" val="2901824487"/>
                    </a:ext>
                  </a:extLst>
                </a:gridCol>
              </a:tblGrid>
              <a:tr h="32949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범위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항목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내용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기간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8606576"/>
                  </a:ext>
                </a:extLst>
              </a:tr>
              <a:tr h="408452">
                <a:tc rowSpan="6"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/>
                        <a:t>추천 파트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DB </a:t>
                      </a:r>
                      <a:r>
                        <a:rPr lang="ko-KR" altLang="en-US" sz="1100" dirty="0"/>
                        <a:t>확인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1" dirty="0">
                          <a:solidFill>
                            <a:srgbClr val="1D1C1D"/>
                          </a:solidFill>
                          <a:latin typeface="NotoSansKR"/>
                        </a:rPr>
                        <a:t>DB </a:t>
                      </a:r>
                      <a:r>
                        <a:rPr lang="ko-KR" altLang="en-US" sz="1100" b="1" dirty="0">
                          <a:solidFill>
                            <a:srgbClr val="1D1C1D"/>
                          </a:solidFill>
                          <a:latin typeface="NotoSansKR"/>
                        </a:rPr>
                        <a:t>체크 </a:t>
                      </a: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및 복구 확인</a:t>
                      </a:r>
                      <a:r>
                        <a:rPr lang="en-US" altLang="ko-KR" sz="1100" dirty="0">
                          <a:solidFill>
                            <a:srgbClr val="1D1C1D"/>
                          </a:solidFill>
                          <a:latin typeface="NotoSansKR"/>
                        </a:rPr>
                        <a:t>. 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정상 작동 </a:t>
                      </a:r>
                      <a:r>
                        <a:rPr lang="ko-KR" altLang="en-US" sz="1100" dirty="0" err="1">
                          <a:solidFill>
                            <a:srgbClr val="1D1C1D"/>
                          </a:solidFill>
                          <a:latin typeface="NotoSansKR"/>
                        </a:rPr>
                        <a:t>여부등에</a:t>
                      </a: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 대한 확인 절차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10/25~31</a:t>
                      </a:r>
                    </a:p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(</a:t>
                      </a:r>
                      <a:r>
                        <a:rPr lang="ko-KR" altLang="en-US" sz="1100" b="0" dirty="0">
                          <a:solidFill>
                            <a:srgbClr val="FF0000"/>
                          </a:solidFill>
                          <a:latin typeface="NotoSansKR"/>
                        </a:rPr>
                        <a:t>완료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)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140962"/>
                  </a:ext>
                </a:extLst>
              </a:tr>
              <a:tr h="729379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2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WSI </a:t>
                      </a:r>
                      <a:r>
                        <a:rPr lang="ko-KR" altLang="en-US" sz="1100" dirty="0"/>
                        <a:t>분류기 수정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기존 시스템 수정 작업</a:t>
                      </a:r>
                      <a:endParaRPr lang="en-US" altLang="ko-KR" sz="1100" dirty="0">
                        <a:solidFill>
                          <a:srgbClr val="1D1C1D"/>
                        </a:solidFill>
                        <a:latin typeface="NotoSansKR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1" dirty="0">
                          <a:solidFill>
                            <a:srgbClr val="1D1C1D"/>
                          </a:solidFill>
                          <a:latin typeface="NotoSansKR"/>
                        </a:rPr>
                        <a:t>patch p-value </a:t>
                      </a:r>
                      <a:r>
                        <a:rPr lang="ko-KR" altLang="en-US" sz="1100" b="1" dirty="0">
                          <a:solidFill>
                            <a:srgbClr val="1D1C1D"/>
                          </a:solidFill>
                          <a:latin typeface="NotoSansKR"/>
                        </a:rPr>
                        <a:t>정보</a:t>
                      </a: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 생성하도록 변경 </a:t>
                      </a:r>
                      <a:endParaRPr lang="en-US" altLang="ko-KR" sz="1100" dirty="0">
                        <a:solidFill>
                          <a:srgbClr val="1D1C1D"/>
                        </a:solidFill>
                        <a:latin typeface="NotoSansKR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dirty="0">
                          <a:solidFill>
                            <a:srgbClr val="1D1C1D"/>
                          </a:solidFill>
                          <a:latin typeface="NotoSansKR"/>
                        </a:rPr>
                        <a:t>DB </a:t>
                      </a: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변경 필요 </a:t>
                      </a:r>
                      <a:endParaRPr lang="en-US" altLang="ko-KR" sz="1100" dirty="0">
                        <a:solidFill>
                          <a:srgbClr val="1D1C1D"/>
                        </a:solidFill>
                        <a:latin typeface="NotoSansKR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u="sng" dirty="0" err="1">
                          <a:solidFill>
                            <a:srgbClr val="1D1C1D"/>
                          </a:solidFill>
                          <a:latin typeface="NotoSansKR"/>
                        </a:rPr>
                        <a:t>씨젠</a:t>
                      </a:r>
                      <a:r>
                        <a:rPr lang="ko-KR" altLang="en-US" sz="1100" u="sng" dirty="0">
                          <a:solidFill>
                            <a:srgbClr val="1D1C1D"/>
                          </a:solidFill>
                          <a:latin typeface="NotoSansKR"/>
                        </a:rPr>
                        <a:t> </a:t>
                      </a:r>
                      <a:r>
                        <a:rPr lang="en-US" altLang="ko-KR" sz="1100" u="sng" dirty="0">
                          <a:solidFill>
                            <a:srgbClr val="1D1C1D"/>
                          </a:solidFill>
                          <a:latin typeface="NotoSansKR"/>
                        </a:rPr>
                        <a:t>AI </a:t>
                      </a:r>
                      <a:r>
                        <a:rPr lang="ko-KR" altLang="en-US" sz="1100" u="sng" dirty="0">
                          <a:solidFill>
                            <a:srgbClr val="1D1C1D"/>
                          </a:solidFill>
                          <a:latin typeface="NotoSansKR"/>
                        </a:rPr>
                        <a:t>팀과 협의 필요함</a:t>
                      </a:r>
                      <a:endParaRPr lang="ko-KR" altLang="en-US" sz="1100" u="sng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11/1~11/9</a:t>
                      </a:r>
                    </a:p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(</a:t>
                      </a:r>
                      <a:r>
                        <a:rPr lang="ko-KR" altLang="en-US" sz="1100" dirty="0">
                          <a:solidFill>
                            <a:srgbClr val="FF0000"/>
                          </a:solidFill>
                          <a:latin typeface="NotoSansKR"/>
                        </a:rPr>
                        <a:t>완료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)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6525897"/>
                  </a:ext>
                </a:extLst>
              </a:tr>
              <a:tr h="40845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3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rgbClr val="1D1C1D"/>
                          </a:solidFill>
                          <a:latin typeface="NotoSansKR"/>
                        </a:rPr>
                        <a:t>WSI </a:t>
                      </a: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추천 모듈 설치 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일부 개발 및 설치된 모델에 대한 확인 및 테스트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11/7~15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(</a:t>
                      </a:r>
                      <a:r>
                        <a:rPr lang="ko-KR" altLang="en-US" sz="1100" dirty="0">
                          <a:solidFill>
                            <a:srgbClr val="FF0000"/>
                          </a:solidFill>
                          <a:latin typeface="NotoSansKR"/>
                        </a:rPr>
                        <a:t>완료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)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402882"/>
                  </a:ext>
                </a:extLst>
              </a:tr>
              <a:tr h="40845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4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Patch </a:t>
                      </a:r>
                      <a:r>
                        <a:rPr lang="ko-KR" altLang="en-US" sz="1100" dirty="0"/>
                        <a:t>추천 모듈 설치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패치 추천 모듈 설치 </a:t>
                      </a:r>
                      <a:endParaRPr lang="en-US" altLang="ko-KR" sz="1100" dirty="0">
                        <a:solidFill>
                          <a:srgbClr val="1D1C1D"/>
                        </a:solidFill>
                        <a:latin typeface="NotoSansKR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dirty="0">
                          <a:solidFill>
                            <a:srgbClr val="1D1C1D"/>
                          </a:solidFill>
                          <a:latin typeface="NotoSansKR"/>
                        </a:rPr>
                        <a:t>region-based </a:t>
                      </a: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기반 알고리즘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11/15~25</a:t>
                      </a:r>
                    </a:p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(</a:t>
                      </a:r>
                      <a:r>
                        <a:rPr lang="ko-KR" altLang="en-US" sz="1100" dirty="0">
                          <a:solidFill>
                            <a:srgbClr val="FF0000"/>
                          </a:solidFill>
                          <a:latin typeface="NotoSansKR"/>
                        </a:rPr>
                        <a:t>완료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)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0849067"/>
                  </a:ext>
                </a:extLst>
              </a:tr>
              <a:tr h="406225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5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Patch generator </a:t>
                      </a:r>
                      <a:r>
                        <a:rPr lang="ko-KR" altLang="en-US" sz="1100" dirty="0"/>
                        <a:t>설치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패치 </a:t>
                      </a:r>
                      <a:r>
                        <a:rPr lang="ko-KR" altLang="en-US" sz="1100" dirty="0" err="1">
                          <a:solidFill>
                            <a:srgbClr val="1D1C1D"/>
                          </a:solidFill>
                          <a:latin typeface="NotoSansKR"/>
                        </a:rPr>
                        <a:t>생성기</a:t>
                      </a: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 설치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11/24~12/2</a:t>
                      </a:r>
                    </a:p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(</a:t>
                      </a:r>
                      <a:r>
                        <a:rPr lang="ko-KR" altLang="en-US" sz="1100" dirty="0">
                          <a:solidFill>
                            <a:srgbClr val="FF0000"/>
                          </a:solidFill>
                          <a:latin typeface="NotoSansKR"/>
                        </a:rPr>
                        <a:t>완료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)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4968186"/>
                  </a:ext>
                </a:extLst>
              </a:tr>
              <a:tr h="406225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6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추천 파트 모듈 테스트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추천 파트 모듈의 정상 작동 테스트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rgbClr val="1D1C1D"/>
                          </a:solidFill>
                          <a:latin typeface="NotoSansKR"/>
                        </a:rPr>
                        <a:t>12/3~9</a:t>
                      </a:r>
                    </a:p>
                    <a:p>
                      <a:pPr algn="ctr" latinLnBrk="1"/>
                      <a:r>
                        <a:rPr lang="en-US" altLang="ko-KR" sz="1100" dirty="0">
                          <a:solidFill>
                            <a:srgbClr val="1D1C1D"/>
                          </a:solidFill>
                          <a:latin typeface="NotoSansKR"/>
                        </a:rPr>
                        <a:t>(</a:t>
                      </a:r>
                      <a:r>
                        <a:rPr lang="ko-KR" altLang="en-US" sz="1100" dirty="0">
                          <a:solidFill>
                            <a:srgbClr val="FF0000"/>
                          </a:solidFill>
                          <a:latin typeface="NotoSansKR"/>
                        </a:rPr>
                        <a:t>완료</a:t>
                      </a:r>
                      <a:r>
                        <a:rPr lang="en-US" altLang="ko-KR" sz="1100" dirty="0">
                          <a:solidFill>
                            <a:srgbClr val="1D1C1D"/>
                          </a:solidFill>
                          <a:latin typeface="NotoSansKR"/>
                        </a:rPr>
                        <a:t>)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2494452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3528339" y="4119957"/>
            <a:ext cx="774023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dirty="0">
                <a:solidFill>
                  <a:srgbClr val="1D1C1D"/>
                </a:solidFill>
                <a:latin typeface="NotoSansKR"/>
              </a:rPr>
              <a:t>* 추천 모듈 테스트는 </a:t>
            </a:r>
            <a:r>
              <a:rPr lang="en-US" altLang="ko-KR" sz="1200" dirty="0">
                <a:solidFill>
                  <a:srgbClr val="1D1C1D"/>
                </a:solidFill>
                <a:latin typeface="NotoSansKR"/>
              </a:rPr>
              <a:t>UI </a:t>
            </a:r>
            <a:r>
              <a:rPr lang="ko-KR" altLang="en-US" sz="1200" dirty="0">
                <a:solidFill>
                  <a:srgbClr val="1D1C1D"/>
                </a:solidFill>
                <a:latin typeface="NotoSansKR"/>
              </a:rPr>
              <a:t>개발 및 사용이 가능한 </a:t>
            </a:r>
            <a:r>
              <a:rPr lang="ko-KR" altLang="en-US" sz="1200" dirty="0" err="1">
                <a:solidFill>
                  <a:srgbClr val="1D1C1D"/>
                </a:solidFill>
                <a:latin typeface="NotoSansKR"/>
              </a:rPr>
              <a:t>수준일때</a:t>
            </a:r>
            <a:r>
              <a:rPr lang="ko-KR" altLang="en-US" sz="1200" dirty="0">
                <a:solidFill>
                  <a:srgbClr val="1D1C1D"/>
                </a:solidFill>
                <a:latin typeface="NotoSansKR"/>
              </a:rPr>
              <a:t> 테스트 가능</a:t>
            </a:r>
            <a:endParaRPr lang="en-US" altLang="ko-KR" sz="1200" dirty="0">
              <a:solidFill>
                <a:srgbClr val="1D1C1D"/>
              </a:solidFill>
              <a:latin typeface="NotoSansKR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86097" y="38548"/>
            <a:ext cx="775402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b="1" dirty="0">
                <a:solidFill>
                  <a:srgbClr val="1D1C1D"/>
                </a:solidFill>
                <a:latin typeface="NotoSansKR"/>
              </a:rPr>
              <a:t>추후 개발 계획 </a:t>
            </a:r>
            <a:r>
              <a:rPr lang="en-US" altLang="ko-KR" sz="1200" b="1" dirty="0">
                <a:solidFill>
                  <a:srgbClr val="1D1C1D"/>
                </a:solidFill>
                <a:latin typeface="NotoSansKR"/>
              </a:rPr>
              <a:t>(AL)</a:t>
            </a:r>
            <a:br>
              <a:rPr lang="ko-KR" altLang="en-US" sz="1200" dirty="0"/>
            </a:br>
            <a:r>
              <a:rPr lang="ko-KR" altLang="en-US" sz="1200" i="1" dirty="0">
                <a:solidFill>
                  <a:srgbClr val="1D1C1D"/>
                </a:solidFill>
                <a:latin typeface="NotoSansKR"/>
              </a:rPr>
              <a:t>* 개발 계획은 현재 서버에 대한 현황 파악이 완전하지 않음으로</a:t>
            </a:r>
            <a:r>
              <a:rPr lang="en-US" altLang="ko-KR" sz="1200" i="1" dirty="0">
                <a:solidFill>
                  <a:srgbClr val="1D1C1D"/>
                </a:solidFill>
                <a:latin typeface="NotoSansKR"/>
              </a:rPr>
              <a:t>, </a:t>
            </a:r>
            <a:r>
              <a:rPr lang="ko-KR" altLang="en-US" sz="1200" i="1" dirty="0" err="1">
                <a:solidFill>
                  <a:srgbClr val="1D1C1D"/>
                </a:solidFill>
                <a:latin typeface="NotoSansKR"/>
              </a:rPr>
              <a:t>변경될수</a:t>
            </a:r>
            <a:r>
              <a:rPr lang="ko-KR" altLang="en-US" sz="1200" i="1" dirty="0">
                <a:solidFill>
                  <a:srgbClr val="1D1C1D"/>
                </a:solidFill>
                <a:latin typeface="NotoSansKR"/>
              </a:rPr>
              <a:t> 있음</a:t>
            </a:r>
            <a:endParaRPr lang="ko-KR" altLang="en-US" sz="1200" dirty="0"/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7139975"/>
              </p:ext>
            </p:extLst>
          </p:nvPr>
        </p:nvGraphicFramePr>
        <p:xfrm>
          <a:off x="232814" y="4367598"/>
          <a:ext cx="8084090" cy="24904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8641">
                  <a:extLst>
                    <a:ext uri="{9D8B030D-6E8A-4147-A177-3AD203B41FA5}">
                      <a16:colId xmlns:a16="http://schemas.microsoft.com/office/drawing/2014/main" val="2924856915"/>
                    </a:ext>
                  </a:extLst>
                </a:gridCol>
                <a:gridCol w="514637">
                  <a:extLst>
                    <a:ext uri="{9D8B030D-6E8A-4147-A177-3AD203B41FA5}">
                      <a16:colId xmlns:a16="http://schemas.microsoft.com/office/drawing/2014/main" val="2045073181"/>
                    </a:ext>
                  </a:extLst>
                </a:gridCol>
                <a:gridCol w="1686356">
                  <a:extLst>
                    <a:ext uri="{9D8B030D-6E8A-4147-A177-3AD203B41FA5}">
                      <a16:colId xmlns:a16="http://schemas.microsoft.com/office/drawing/2014/main" val="1478880783"/>
                    </a:ext>
                  </a:extLst>
                </a:gridCol>
                <a:gridCol w="3726524">
                  <a:extLst>
                    <a:ext uri="{9D8B030D-6E8A-4147-A177-3AD203B41FA5}">
                      <a16:colId xmlns:a16="http://schemas.microsoft.com/office/drawing/2014/main" val="437052186"/>
                    </a:ext>
                  </a:extLst>
                </a:gridCol>
                <a:gridCol w="1157932">
                  <a:extLst>
                    <a:ext uri="{9D8B030D-6E8A-4147-A177-3AD203B41FA5}">
                      <a16:colId xmlns:a16="http://schemas.microsoft.com/office/drawing/2014/main" val="718948964"/>
                    </a:ext>
                  </a:extLst>
                </a:gridCol>
              </a:tblGrid>
              <a:tr h="396101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훈련 파트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storage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협의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storage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에 대한 구성을 최종적으로 정의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추천 파트 설치 이후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, 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테스트를 통해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 oracle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의 업무 처리 </a:t>
                      </a: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가능량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하루 적합한 추천수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작업 기간 등을 고려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추천 파트 설치 이후</a:t>
                      </a:r>
                      <a:endParaRPr lang="en-US" altLang="ko-KR" sz="8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*</a:t>
                      </a:r>
                      <a:r>
                        <a:rPr lang="ko-KR" altLang="en-US" sz="8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카이스트 </a:t>
                      </a:r>
                      <a:r>
                        <a:rPr lang="en-US" altLang="ko-KR" sz="8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: ~  1/2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*</a:t>
                      </a:r>
                      <a:r>
                        <a:rPr lang="ko-KR" altLang="en-US" sz="800" b="0" dirty="0" err="1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씨젠</a:t>
                      </a:r>
                      <a:r>
                        <a:rPr lang="ko-KR" altLang="en-US" sz="8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8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: 1/2 ~ 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* </a:t>
                      </a:r>
                      <a:r>
                        <a:rPr lang="ko-KR" altLang="en-US" sz="8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전문의 진단 </a:t>
                      </a:r>
                      <a:r>
                        <a:rPr lang="en-US" altLang="ko-KR" sz="8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: 1/9~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1803349"/>
                  </a:ext>
                </a:extLst>
              </a:tr>
              <a:tr h="70732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patch training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모듈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생성된 패치로 모델 훈련이 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storage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에 적합하게 구동하도록 설치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.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각</a:t>
                      </a:r>
                      <a:endParaRPr lang="en-US" altLang="ko-KR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모델의 저장 방법 및 관리 방법 등을 협의 필요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12/</a:t>
                      </a:r>
                      <a:r>
                        <a:rPr lang="en-US" altLang="ko-KR" sz="11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19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~ 12/</a:t>
                      </a:r>
                      <a:r>
                        <a:rPr lang="en-US" altLang="ko-KR" sz="11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23</a:t>
                      </a:r>
                      <a:endParaRPr lang="en-US" altLang="ko-KR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1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완료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</a:t>
                      </a:r>
                      <a:endParaRPr lang="en-US" altLang="ko-KR" sz="1100" b="0" dirty="0">
                        <a:solidFill>
                          <a:srgbClr val="FF0000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6416100"/>
                  </a:ext>
                </a:extLst>
              </a:tr>
              <a:tr h="424393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3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WSI training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모듈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수집된 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WSI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로 모델 훈련이 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storage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에 적합하게 구동하도록 설치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. 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각 모델의 저장 방법 및 관리 방법 등을 협의 필요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12/</a:t>
                      </a:r>
                      <a:r>
                        <a:rPr lang="en-US" altLang="ko-KR" sz="11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26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~ 1/</a:t>
                      </a:r>
                      <a:r>
                        <a:rPr lang="en-US" altLang="ko-KR" sz="11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3</a:t>
                      </a:r>
                    </a:p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1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완료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</a:t>
                      </a:r>
                      <a:endParaRPr lang="ko-KR" altLang="en-US" sz="1100" b="0" dirty="0">
                        <a:solidFill>
                          <a:srgbClr val="FF0000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6174662"/>
                  </a:ext>
                </a:extLst>
              </a:tr>
              <a:tr h="424393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4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전체 모듈 테스트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추천 파트 및 훈련 파트에 대한 작동 확인 및 모델 성능의 영향 등을 평가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.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1/3 ~</a:t>
                      </a:r>
                    </a:p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en-US" altLang="ko-KR" sz="11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1</a:t>
                      </a:r>
                      <a:r>
                        <a:rPr lang="ko-KR" altLang="en-US" sz="11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월 말 예정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1630496"/>
                  </a:ext>
                </a:extLst>
              </a:tr>
            </a:tbl>
          </a:graphicData>
        </a:graphic>
      </p:graphicFrame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1743013"/>
              </p:ext>
            </p:extLst>
          </p:nvPr>
        </p:nvGraphicFramePr>
        <p:xfrm>
          <a:off x="232814" y="3711535"/>
          <a:ext cx="8084090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8641">
                  <a:extLst>
                    <a:ext uri="{9D8B030D-6E8A-4147-A177-3AD203B41FA5}">
                      <a16:colId xmlns:a16="http://schemas.microsoft.com/office/drawing/2014/main" val="3343120765"/>
                    </a:ext>
                  </a:extLst>
                </a:gridCol>
                <a:gridCol w="514637">
                  <a:extLst>
                    <a:ext uri="{9D8B030D-6E8A-4147-A177-3AD203B41FA5}">
                      <a16:colId xmlns:a16="http://schemas.microsoft.com/office/drawing/2014/main" val="2936898567"/>
                    </a:ext>
                  </a:extLst>
                </a:gridCol>
                <a:gridCol w="1686356">
                  <a:extLst>
                    <a:ext uri="{9D8B030D-6E8A-4147-A177-3AD203B41FA5}">
                      <a16:colId xmlns:a16="http://schemas.microsoft.com/office/drawing/2014/main" val="1841078626"/>
                    </a:ext>
                  </a:extLst>
                </a:gridCol>
                <a:gridCol w="3726524">
                  <a:extLst>
                    <a:ext uri="{9D8B030D-6E8A-4147-A177-3AD203B41FA5}">
                      <a16:colId xmlns:a16="http://schemas.microsoft.com/office/drawing/2014/main" val="783737320"/>
                    </a:ext>
                  </a:extLst>
                </a:gridCol>
                <a:gridCol w="1157932">
                  <a:extLst>
                    <a:ext uri="{9D8B030D-6E8A-4147-A177-3AD203B41FA5}">
                      <a16:colId xmlns:a16="http://schemas.microsoft.com/office/drawing/2014/main" val="3732176948"/>
                    </a:ext>
                  </a:extLst>
                </a:gridCol>
              </a:tblGrid>
              <a:tr h="3961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UI</a:t>
                      </a:r>
                      <a:endParaRPr lang="ko-KR" altLang="en-US" sz="11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UI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개발 협의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UI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개발과 관련한 주요 내용 논의</a:t>
                      </a:r>
                      <a:endParaRPr lang="en-US" altLang="ko-KR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개발 </a:t>
                      </a: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기능등에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대한 협의 필요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11/1~</a:t>
                      </a:r>
                    </a:p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en-US" altLang="ko-KR" sz="11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12/26 </a:t>
                      </a:r>
                      <a:r>
                        <a:rPr lang="ko-KR" altLang="en-US" sz="11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완료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4673636"/>
                  </a:ext>
                </a:extLst>
              </a:tr>
            </a:tbl>
          </a:graphicData>
        </a:graphic>
      </p:graphicFrame>
      <p:sp>
        <p:nvSpPr>
          <p:cNvPr id="2" name="직사각형 1"/>
          <p:cNvSpPr/>
          <p:nvPr/>
        </p:nvSpPr>
        <p:spPr>
          <a:xfrm>
            <a:off x="1217669" y="6370799"/>
            <a:ext cx="7099235" cy="48720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1217669" y="3291840"/>
            <a:ext cx="7099235" cy="41969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6433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4" name="Google Shape;124;p5"/>
          <p:cNvCxnSpPr/>
          <p:nvPr/>
        </p:nvCxnSpPr>
        <p:spPr>
          <a:xfrm>
            <a:off x="1454727" y="3882045"/>
            <a:ext cx="5935287" cy="0"/>
          </a:xfrm>
          <a:prstGeom prst="straightConnector1">
            <a:avLst/>
          </a:prstGeom>
          <a:noFill/>
          <a:ln w="38100" cap="flat" cmpd="sng">
            <a:solidFill>
              <a:srgbClr val="00660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5" name="Google Shape;125;p5"/>
          <p:cNvSpPr txBox="1"/>
          <p:nvPr/>
        </p:nvSpPr>
        <p:spPr>
          <a:xfrm>
            <a:off x="818802" y="3208712"/>
            <a:ext cx="736092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슬라이드</a:t>
            </a: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kumimoji="0" lang="en-US" sz="28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시스템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26" name="Google Shape;126;p5"/>
          <p:cNvSpPr txBox="1"/>
          <p:nvPr/>
        </p:nvSpPr>
        <p:spPr>
          <a:xfrm>
            <a:off x="818802" y="3882045"/>
            <a:ext cx="7360922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 latinLnBrk="0">
              <a:buClr>
                <a:srgbClr val="000000"/>
              </a:buClr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Incremental learning –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추천 모듈 테스트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8302799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슬라이드 추천 시스템 </a:t>
            </a:r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313920" y="382213"/>
            <a:ext cx="8013841" cy="703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진행 사항 </a:t>
            </a:r>
            <a:r>
              <a:rPr lang="en-US" altLang="ko-KR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(summary)</a:t>
            </a:r>
            <a:r>
              <a:rPr lang="ko-KR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ko-KR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1.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추천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파트 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– UI /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 전문의 진단 테스트 점검 중</a:t>
            </a:r>
            <a:endParaRPr lang="en-US" altLang="ko-KR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372641" y="2914361"/>
            <a:ext cx="6276514" cy="10284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2. WSI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데이터 분포 점검</a:t>
            </a: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Anatomy(Stomach / Colon)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별 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N/D/M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분포 점검 </a:t>
            </a: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Stomach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 경우 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M,D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의 사례 수 부족 확인</a:t>
            </a: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</p:txBody>
      </p: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9692900"/>
              </p:ext>
            </p:extLst>
          </p:nvPr>
        </p:nvGraphicFramePr>
        <p:xfrm>
          <a:off x="653140" y="1103876"/>
          <a:ext cx="7336973" cy="17075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8129">
                  <a:extLst>
                    <a:ext uri="{9D8B030D-6E8A-4147-A177-3AD203B41FA5}">
                      <a16:colId xmlns:a16="http://schemas.microsoft.com/office/drawing/2014/main" val="1269066722"/>
                    </a:ext>
                  </a:extLst>
                </a:gridCol>
                <a:gridCol w="6548844">
                  <a:extLst>
                    <a:ext uri="{9D8B030D-6E8A-4147-A177-3AD203B41FA5}">
                      <a16:colId xmlns:a16="http://schemas.microsoft.com/office/drawing/2014/main" val="3553848196"/>
                    </a:ext>
                  </a:extLst>
                </a:gridCol>
              </a:tblGrid>
              <a:tr h="152234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내용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b="1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테스트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: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추천 데이터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 7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일치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(12.22.16 ~ 22) </a:t>
                      </a:r>
                    </a:p>
                    <a:p>
                      <a:pPr marL="628650" lvl="1" indent="-1714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b="0" u="sng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Slide </a:t>
                      </a:r>
                      <a:r>
                        <a:rPr lang="ko-KR" altLang="en-US" sz="1200" b="0" u="sng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추천 모듈</a:t>
                      </a:r>
                      <a:endParaRPr lang="en-US" altLang="ko-KR" sz="1200" b="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ordia New"/>
                      </a:endParaRPr>
                    </a:p>
                    <a:p>
                      <a:pPr marL="1085850" marR="0" lvl="2" indent="-17145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추천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-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483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건 추천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(5461 WSI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중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)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ordia New"/>
                      </a:endParaRPr>
                    </a:p>
                    <a:p>
                      <a:pPr marL="628650" lvl="1" indent="-1714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b="0" u="sng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Patch </a:t>
                      </a:r>
                      <a:r>
                        <a:rPr lang="ko-KR" altLang="en-US" sz="1200" b="0" u="sng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추천 모듈</a:t>
                      </a:r>
                      <a:endParaRPr lang="en-US" altLang="ko-KR" sz="1200" b="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ordia New"/>
                      </a:endParaRPr>
                    </a:p>
                    <a:p>
                      <a:pPr marL="1085850" lvl="2" indent="-1714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추천 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-  (CF) 7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천 건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, (RB) 1.5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만 건 추천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(6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만 건 중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)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 </a:t>
                      </a:r>
                      <a:endParaRPr lang="en-US" altLang="ko-KR" sz="1200" b="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ordia New"/>
                      </a:endParaRPr>
                    </a:p>
                    <a:p>
                      <a:pPr marL="171450" lvl="0" indent="-1714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b="1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점검 기간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: 2023-01-09 ~ 2023-01-18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2537726"/>
                  </a:ext>
                </a:extLst>
              </a:tr>
            </a:tbl>
          </a:graphicData>
        </a:graphic>
      </p:graphicFrame>
      <p:sp>
        <p:nvSpPr>
          <p:cNvPr id="13" name="직사각형 12">
            <a:extLst>
              <a:ext uri="{FF2B5EF4-FFF2-40B4-BE49-F238E27FC236}">
                <a16:creationId xmlns:a16="http://schemas.microsoft.com/office/drawing/2014/main" id="{FD893725-E588-449F-97B4-CCCC3C3F3CCB}"/>
              </a:ext>
            </a:extLst>
          </p:cNvPr>
          <p:cNvSpPr/>
          <p:nvPr/>
        </p:nvSpPr>
        <p:spPr>
          <a:xfrm>
            <a:off x="372641" y="4230925"/>
            <a:ext cx="6276514" cy="10284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3. Training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 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part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 점검 준비 </a:t>
            </a: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#226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서버 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1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월 말 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GPU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증축 예정 </a:t>
            </a: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WSI / Slide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학습용 데이터 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#226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 서버 이전 </a:t>
            </a: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</p:txBody>
      </p:sp>
    </p:spTree>
    <p:extLst>
      <p:ext uri="{BB962C8B-B14F-4D97-AF65-F5344CB8AC3E}">
        <p14:creationId xmlns:p14="http://schemas.microsoft.com/office/powerpoint/2010/main" val="30094243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슬라이드 추천 시스템 </a:t>
            </a:r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1A8778BF-E884-4E91-9195-6DE1A79AD489}"/>
              </a:ext>
            </a:extLst>
          </p:cNvPr>
          <p:cNvSpPr/>
          <p:nvPr/>
        </p:nvSpPr>
        <p:spPr>
          <a:xfrm>
            <a:off x="465365" y="582270"/>
            <a:ext cx="7707084" cy="13515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추천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파트 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– UI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점검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2DDFDD8-26D7-4322-A8FB-07B8C4E7CF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25710"/>
            <a:ext cx="9144000" cy="4608459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B35B971B-E229-462C-8011-1BA991823F38}"/>
              </a:ext>
            </a:extLst>
          </p:cNvPr>
          <p:cNvSpPr/>
          <p:nvPr/>
        </p:nvSpPr>
        <p:spPr>
          <a:xfrm>
            <a:off x="3991349" y="1645920"/>
            <a:ext cx="336811" cy="17525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70055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슬라이드 추천 시스템 </a:t>
            </a:r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1A8778BF-E884-4E91-9195-6DE1A79AD489}"/>
              </a:ext>
            </a:extLst>
          </p:cNvPr>
          <p:cNvSpPr/>
          <p:nvPr/>
        </p:nvSpPr>
        <p:spPr>
          <a:xfrm>
            <a:off x="465365" y="582270"/>
            <a:ext cx="7707084" cy="13515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추천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파트 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– UI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점검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A2F7DFB-3603-46EA-9CCA-A77BE8629A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14666"/>
            <a:ext cx="9144000" cy="5261064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B35B971B-E229-462C-8011-1BA991823F38}"/>
              </a:ext>
            </a:extLst>
          </p:cNvPr>
          <p:cNvSpPr/>
          <p:nvPr/>
        </p:nvSpPr>
        <p:spPr>
          <a:xfrm>
            <a:off x="3982096" y="1846228"/>
            <a:ext cx="1214744" cy="163611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FC35730-4E07-46FE-8634-94216826B3D5}"/>
              </a:ext>
            </a:extLst>
          </p:cNvPr>
          <p:cNvSpPr txBox="1"/>
          <p:nvPr/>
        </p:nvSpPr>
        <p:spPr>
          <a:xfrm>
            <a:off x="5097780" y="3560793"/>
            <a:ext cx="3672840" cy="70788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WSI</a:t>
            </a:r>
            <a:r>
              <a:rPr lang="ko-KR" altLang="en-US" sz="1000" dirty="0"/>
              <a:t> </a:t>
            </a:r>
            <a:r>
              <a:rPr lang="en-US" altLang="ko-KR" sz="1000" dirty="0"/>
              <a:t>/</a:t>
            </a:r>
            <a:r>
              <a:rPr lang="ko-KR" altLang="en-US" sz="1000" dirty="0"/>
              <a:t> </a:t>
            </a:r>
            <a:r>
              <a:rPr lang="en-US" altLang="ko-KR" sz="1000" dirty="0"/>
              <a:t>Patch </a:t>
            </a:r>
            <a:r>
              <a:rPr lang="ko-KR" altLang="en-US" sz="1000" dirty="0"/>
              <a:t>에 대한 </a:t>
            </a:r>
            <a:r>
              <a:rPr lang="en-US" altLang="ko-KR" sz="1000" dirty="0"/>
              <a:t>System</a:t>
            </a:r>
            <a:r>
              <a:rPr lang="ko-KR" altLang="en-US" sz="1000" dirty="0"/>
              <a:t>의 예측 결과를 초기값으로 보여줌</a:t>
            </a:r>
            <a:r>
              <a:rPr lang="en-US" altLang="ko-KR" sz="1000" dirty="0"/>
              <a:t>. </a:t>
            </a:r>
          </a:p>
          <a:p>
            <a:endParaRPr lang="en-US" altLang="ko-KR" sz="1000" dirty="0"/>
          </a:p>
          <a:p>
            <a:r>
              <a:rPr lang="ko-KR" altLang="en-US" sz="1000" dirty="0"/>
              <a:t>값 변경</a:t>
            </a:r>
            <a:r>
              <a:rPr lang="en-US" altLang="ko-KR" sz="1000" dirty="0"/>
              <a:t> </a:t>
            </a:r>
            <a:r>
              <a:rPr lang="ko-KR" altLang="en-US" sz="1000" dirty="0"/>
              <a:t>유무와 독립적으로  </a:t>
            </a:r>
            <a:r>
              <a:rPr lang="en-US" altLang="ko-KR" sz="1000" dirty="0"/>
              <a:t>‘</a:t>
            </a:r>
            <a:r>
              <a:rPr lang="ko-KR" altLang="en-US" sz="1000" dirty="0"/>
              <a:t>적용</a:t>
            </a:r>
            <a:r>
              <a:rPr lang="en-US" altLang="ko-KR" sz="1000" dirty="0"/>
              <a:t>’ </a:t>
            </a:r>
            <a:r>
              <a:rPr lang="ko-KR" altLang="en-US" sz="1000" dirty="0"/>
              <a:t>버튼을 누를 시</a:t>
            </a:r>
            <a:r>
              <a:rPr lang="en-US" altLang="ko-KR" sz="1000" dirty="0"/>
              <a:t>, </a:t>
            </a:r>
          </a:p>
          <a:p>
            <a:r>
              <a:rPr lang="ko-KR" altLang="en-US" sz="1000" dirty="0" err="1"/>
              <a:t>재학습</a:t>
            </a:r>
            <a:r>
              <a:rPr lang="ko-KR" altLang="en-US" sz="1000" dirty="0"/>
              <a:t> 대기 </a:t>
            </a:r>
            <a:r>
              <a:rPr lang="en-US" altLang="ko-KR" sz="1000" dirty="0"/>
              <a:t>List</a:t>
            </a:r>
            <a:r>
              <a:rPr lang="ko-KR" altLang="en-US" sz="1000" dirty="0"/>
              <a:t>에 추가됨</a:t>
            </a:r>
            <a:r>
              <a:rPr lang="en-US" altLang="ko-KR" sz="1000" dirty="0"/>
              <a:t>.</a:t>
            </a:r>
            <a:r>
              <a:rPr lang="ko-KR" altLang="en-US" sz="1000" dirty="0"/>
              <a:t> </a:t>
            </a:r>
          </a:p>
        </p:txBody>
      </p:sp>
      <p:cxnSp>
        <p:nvCxnSpPr>
          <p:cNvPr id="4" name="연결선: 꺾임 3">
            <a:extLst>
              <a:ext uri="{FF2B5EF4-FFF2-40B4-BE49-F238E27FC236}">
                <a16:creationId xmlns:a16="http://schemas.microsoft.com/office/drawing/2014/main" id="{6025541E-E31C-4527-AA96-0178BE525D75}"/>
              </a:ext>
            </a:extLst>
          </p:cNvPr>
          <p:cNvCxnSpPr>
            <a:cxnSpLocks/>
            <a:stCxn id="14" idx="2"/>
            <a:endCxn id="8" idx="1"/>
          </p:cNvCxnSpPr>
          <p:nvPr/>
        </p:nvCxnSpPr>
        <p:spPr>
          <a:xfrm rot="16200000" flipH="1">
            <a:off x="4627426" y="3444382"/>
            <a:ext cx="432396" cy="508312"/>
          </a:xfrm>
          <a:prstGeom prst="bentConnector2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02B3768-6614-4241-9BE4-352AF9F07994}"/>
              </a:ext>
            </a:extLst>
          </p:cNvPr>
          <p:cNvSpPr txBox="1"/>
          <p:nvPr/>
        </p:nvSpPr>
        <p:spPr>
          <a:xfrm>
            <a:off x="5097780" y="4347132"/>
            <a:ext cx="3672840" cy="55399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WSI</a:t>
            </a:r>
            <a:r>
              <a:rPr lang="ko-KR" altLang="en-US" sz="1000" dirty="0"/>
              <a:t>은 </a:t>
            </a:r>
            <a:r>
              <a:rPr lang="en-US" altLang="ko-KR" sz="1000" dirty="0"/>
              <a:t>AI Prediction</a:t>
            </a:r>
            <a:r>
              <a:rPr lang="ko-KR" altLang="en-US" sz="1000" dirty="0"/>
              <a:t> 값을 그대로 적용 가능 </a:t>
            </a:r>
            <a:endParaRPr lang="en-US" altLang="ko-KR" sz="1000" dirty="0"/>
          </a:p>
          <a:p>
            <a:r>
              <a:rPr lang="en-US" altLang="ko-KR" sz="1000" dirty="0"/>
              <a:t>Patch</a:t>
            </a:r>
            <a:r>
              <a:rPr lang="ko-KR" altLang="en-US" sz="1000" dirty="0"/>
              <a:t>는 전문의 분이 다시 </a:t>
            </a:r>
            <a:r>
              <a:rPr lang="en-US" altLang="ko-KR" sz="1000" dirty="0"/>
              <a:t>Labeling </a:t>
            </a:r>
            <a:r>
              <a:rPr lang="ko-KR" altLang="en-US" sz="1000" dirty="0"/>
              <a:t>해야만 적용됨</a:t>
            </a:r>
            <a:r>
              <a:rPr lang="en-US" altLang="ko-KR" sz="1000" dirty="0"/>
              <a:t> </a:t>
            </a:r>
          </a:p>
          <a:p>
            <a:r>
              <a:rPr lang="en-US" altLang="ko-KR" sz="900" dirty="0"/>
              <a:t>(*AI prediction </a:t>
            </a:r>
            <a:r>
              <a:rPr lang="ko-KR" altLang="en-US" sz="900" dirty="0"/>
              <a:t>값을 그대로 </a:t>
            </a:r>
            <a:r>
              <a:rPr lang="en-US" altLang="ko-KR" sz="900" dirty="0"/>
              <a:t>Labeling</a:t>
            </a:r>
            <a:r>
              <a:rPr lang="ko-KR" altLang="en-US" sz="900" dirty="0"/>
              <a:t>으로 반영 불가</a:t>
            </a:r>
            <a:r>
              <a:rPr lang="en-US" altLang="ko-KR" sz="900" dirty="0"/>
              <a:t>)</a:t>
            </a:r>
            <a:endParaRPr lang="ko-KR" altLang="en-US" sz="900" dirty="0"/>
          </a:p>
        </p:txBody>
      </p:sp>
    </p:spTree>
    <p:extLst>
      <p:ext uri="{BB962C8B-B14F-4D97-AF65-F5344CB8AC3E}">
        <p14:creationId xmlns:p14="http://schemas.microsoft.com/office/powerpoint/2010/main" val="27774467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슬라이드 추천 시스템 </a:t>
            </a:r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1A8778BF-E884-4E91-9195-6DE1A79AD489}"/>
              </a:ext>
            </a:extLst>
          </p:cNvPr>
          <p:cNvSpPr/>
          <p:nvPr/>
        </p:nvSpPr>
        <p:spPr>
          <a:xfrm>
            <a:off x="465365" y="582270"/>
            <a:ext cx="7707084" cy="13515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추천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파트 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– UI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점검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68E0BB7-60B7-4D42-A859-A3D4DBB174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43036"/>
            <a:ext cx="9144000" cy="5232694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6F2FA355-6215-4EF3-998E-CFD18453D29C}"/>
              </a:ext>
            </a:extLst>
          </p:cNvPr>
          <p:cNvSpPr/>
          <p:nvPr/>
        </p:nvSpPr>
        <p:spPr>
          <a:xfrm>
            <a:off x="158489" y="4297681"/>
            <a:ext cx="3704851" cy="16764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A702E9A-2A0B-4144-B267-2B9248E7F966}"/>
              </a:ext>
            </a:extLst>
          </p:cNvPr>
          <p:cNvSpPr txBox="1"/>
          <p:nvPr/>
        </p:nvSpPr>
        <p:spPr>
          <a:xfrm>
            <a:off x="594360" y="5170470"/>
            <a:ext cx="3147060" cy="24622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000" dirty="0"/>
              <a:t>정상적으로 </a:t>
            </a:r>
            <a:r>
              <a:rPr lang="ko-KR" altLang="en-US" sz="1000" dirty="0" err="1"/>
              <a:t>재학습</a:t>
            </a:r>
            <a:r>
              <a:rPr lang="ko-KR" altLang="en-US" sz="1000" dirty="0"/>
              <a:t> 대기 </a:t>
            </a:r>
            <a:r>
              <a:rPr lang="en-US" altLang="ko-KR" sz="1000" dirty="0"/>
              <a:t>List</a:t>
            </a:r>
            <a:r>
              <a:rPr lang="ko-KR" altLang="en-US" sz="1000" dirty="0"/>
              <a:t>에 반영 완료 </a:t>
            </a:r>
            <a:endParaRPr lang="en-US" altLang="ko-KR" sz="1000" dirty="0"/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4835DD95-7A7C-41CC-861A-074BEEF9221F}"/>
              </a:ext>
            </a:extLst>
          </p:cNvPr>
          <p:cNvCxnSpPr>
            <a:cxnSpLocks/>
          </p:cNvCxnSpPr>
          <p:nvPr/>
        </p:nvCxnSpPr>
        <p:spPr>
          <a:xfrm>
            <a:off x="2010915" y="4457488"/>
            <a:ext cx="0" cy="73101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100634EA-D475-4ABA-9397-49C2524E01FE}"/>
              </a:ext>
            </a:extLst>
          </p:cNvPr>
          <p:cNvSpPr txBox="1"/>
          <p:nvPr/>
        </p:nvSpPr>
        <p:spPr>
          <a:xfrm>
            <a:off x="594360" y="5541255"/>
            <a:ext cx="3147060" cy="4001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User case</a:t>
            </a:r>
            <a:r>
              <a:rPr lang="ko-KR" altLang="en-US" sz="1000" dirty="0"/>
              <a:t> </a:t>
            </a:r>
            <a:r>
              <a:rPr lang="en-US" altLang="ko-KR" sz="1000" dirty="0"/>
              <a:t>1) </a:t>
            </a:r>
            <a:r>
              <a:rPr lang="ko-KR" altLang="en-US" sz="1000" dirty="0"/>
              <a:t>에서도 정상 작동 확인 완료 </a:t>
            </a:r>
            <a:endParaRPr lang="en-US" altLang="ko-KR" sz="1000" dirty="0"/>
          </a:p>
          <a:p>
            <a:r>
              <a:rPr lang="en-US" altLang="ko-KR" sz="1000" dirty="0"/>
              <a:t> * System recommend x / Oracle selection o</a:t>
            </a:r>
          </a:p>
        </p:txBody>
      </p:sp>
    </p:spTree>
    <p:extLst>
      <p:ext uri="{BB962C8B-B14F-4D97-AF65-F5344CB8AC3E}">
        <p14:creationId xmlns:p14="http://schemas.microsoft.com/office/powerpoint/2010/main" val="17653250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슬라이드 추천 시스템 </a:t>
            </a:r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1A8778BF-E884-4E91-9195-6DE1A79AD489}"/>
              </a:ext>
            </a:extLst>
          </p:cNvPr>
          <p:cNvSpPr/>
          <p:nvPr/>
        </p:nvSpPr>
        <p:spPr>
          <a:xfrm>
            <a:off x="465365" y="582270"/>
            <a:ext cx="7707084" cy="19979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Training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 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part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 점검 준비 </a:t>
            </a: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실제 일주일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 (12.22.16 ~ 22)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데이터 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5461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WSI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이미지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분포 분석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562E77F1-4B38-492D-A75D-4C53BE81AB02}"/>
              </a:ext>
            </a:extLst>
          </p:cNvPr>
          <p:cNvSpPr/>
          <p:nvPr/>
        </p:nvSpPr>
        <p:spPr>
          <a:xfrm>
            <a:off x="465365" y="4981415"/>
            <a:ext cx="8575416" cy="13515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Colon WSI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와 달리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Stomach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WSI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은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D,M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 의 비중이 매우 적다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전체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7319 WSI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중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D, M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인 경우를 합쳐도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0.9%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비중을 차지한다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.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Normal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WSI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가 극단적으로 많은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Imbalance Dataset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이다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. </a:t>
            </a:r>
          </a:p>
          <a:p>
            <a:pPr lvl="1">
              <a:lnSpc>
                <a:spcPct val="150000"/>
              </a:lnSpc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B0A0DEE3-87B4-4829-8743-9BE2C285B2D4}"/>
              </a:ext>
            </a:extLst>
          </p:cNvPr>
          <p:cNvGrpSpPr/>
          <p:nvPr/>
        </p:nvGrpSpPr>
        <p:grpSpPr>
          <a:xfrm>
            <a:off x="1264180" y="1292269"/>
            <a:ext cx="7069125" cy="3401050"/>
            <a:chOff x="246206" y="1900235"/>
            <a:chExt cx="5182986" cy="2493603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E3DA775B-2F39-4A17-814B-E494956C9862}"/>
                </a:ext>
              </a:extLst>
            </p:cNvPr>
            <p:cNvGrpSpPr/>
            <p:nvPr/>
          </p:nvGrpSpPr>
          <p:grpSpPr>
            <a:xfrm>
              <a:off x="1777045" y="1900235"/>
              <a:ext cx="3652147" cy="366422"/>
              <a:chOff x="5716563" y="2131946"/>
              <a:chExt cx="3806852" cy="366422"/>
            </a:xfrm>
          </p:grpSpPr>
          <p:sp>
            <p:nvSpPr>
              <p:cNvPr id="42" name="직사각형 41">
                <a:extLst>
                  <a:ext uri="{FF2B5EF4-FFF2-40B4-BE49-F238E27FC236}">
                    <a16:creationId xmlns:a16="http://schemas.microsoft.com/office/drawing/2014/main" id="{829A08EE-6D02-4BCD-ADD4-C53D1F61BEF9}"/>
                  </a:ext>
                </a:extLst>
              </p:cNvPr>
              <p:cNvSpPr/>
              <p:nvPr/>
            </p:nvSpPr>
            <p:spPr>
              <a:xfrm>
                <a:off x="5716563" y="2131946"/>
                <a:ext cx="1503719" cy="2788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ko-KR" sz="1400" dirty="0">
                    <a:latin typeface="Calibri" panose="020F0502020204030204" pitchFamily="34" charset="0"/>
                    <a:cs typeface="Cordia New"/>
                  </a:rPr>
                  <a:t>&lt;Anatomy </a:t>
                </a:r>
                <a:r>
                  <a:rPr lang="ko-KR" altLang="en-US" sz="1400" dirty="0">
                    <a:latin typeface="Calibri" panose="020F0502020204030204" pitchFamily="34" charset="0"/>
                    <a:cs typeface="Cordia New"/>
                  </a:rPr>
                  <a:t>별 </a:t>
                </a:r>
                <a:r>
                  <a:rPr lang="en-US" altLang="ko-KR" sz="1400" dirty="0">
                    <a:latin typeface="Calibri" panose="020F0502020204030204" pitchFamily="34" charset="0"/>
                    <a:cs typeface="Cordia New"/>
                  </a:rPr>
                  <a:t>WSI </a:t>
                </a:r>
                <a:r>
                  <a:rPr lang="ko-KR" altLang="en-US" sz="1400" dirty="0">
                    <a:latin typeface="Calibri" panose="020F0502020204030204" pitchFamily="34" charset="0"/>
                    <a:cs typeface="Cordia New"/>
                  </a:rPr>
                  <a:t>분포</a:t>
                </a:r>
                <a:r>
                  <a:rPr lang="en-US" altLang="ko-KR" sz="1400" dirty="0">
                    <a:latin typeface="Calibri" panose="020F0502020204030204" pitchFamily="34" charset="0"/>
                    <a:cs typeface="Cordia New"/>
                  </a:rPr>
                  <a:t>&gt;</a:t>
                </a:r>
              </a:p>
            </p:txBody>
          </p:sp>
          <p:sp>
            <p:nvSpPr>
              <p:cNvPr id="2" name="TextBox 1"/>
              <p:cNvSpPr txBox="1"/>
              <p:nvPr/>
            </p:nvSpPr>
            <p:spPr>
              <a:xfrm>
                <a:off x="8416336" y="2252147"/>
                <a:ext cx="1107079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000" dirty="0"/>
                  <a:t>[</a:t>
                </a:r>
                <a:r>
                  <a:rPr lang="ko-KR" altLang="en-US" sz="1000" dirty="0"/>
                  <a:t>단위 </a:t>
                </a:r>
                <a:r>
                  <a:rPr lang="en-US" altLang="ko-KR" sz="1000" dirty="0"/>
                  <a:t>: WSI</a:t>
                </a:r>
                <a:r>
                  <a:rPr lang="ko-KR" altLang="en-US" sz="1000" dirty="0"/>
                  <a:t>수</a:t>
                </a:r>
                <a:r>
                  <a:rPr lang="en-US" altLang="ko-KR" sz="1000" dirty="0"/>
                  <a:t>]</a:t>
                </a:r>
                <a:endParaRPr lang="ko-KR" altLang="en-US" sz="1000" dirty="0"/>
              </a:p>
            </p:txBody>
          </p:sp>
        </p:grpSp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98C65756-B670-4060-924C-0FF727CC7B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6206" y="2231664"/>
              <a:ext cx="4829173" cy="216217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560027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테마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77830</TotalTime>
  <Words>1086</Words>
  <Application>Microsoft Office PowerPoint</Application>
  <PresentationFormat>화면 슬라이드 쇼(4:3)</PresentationFormat>
  <Paragraphs>196</Paragraphs>
  <Slides>11</Slides>
  <Notes>11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11</vt:i4>
      </vt:variant>
    </vt:vector>
  </HeadingPairs>
  <TitlesOfParts>
    <vt:vector size="20" baseType="lpstr">
      <vt:lpstr>NotoSansKR</vt:lpstr>
      <vt:lpstr>맑은 고딕</vt:lpstr>
      <vt:lpstr>Arial</vt:lpstr>
      <vt:lpstr>Calibri</vt:lpstr>
      <vt:lpstr>Calibri Light</vt:lpstr>
      <vt:lpstr>Cordia New</vt:lpstr>
      <vt:lpstr>Times New Roman</vt:lpstr>
      <vt:lpstr>Office 테마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mujinkim</dc:creator>
  <cp:lastModifiedBy>Administrator</cp:lastModifiedBy>
  <cp:revision>1242</cp:revision>
  <cp:lastPrinted>2023-01-06T02:27:24Z</cp:lastPrinted>
  <dcterms:created xsi:type="dcterms:W3CDTF">2021-03-24T07:36:17Z</dcterms:created>
  <dcterms:modified xsi:type="dcterms:W3CDTF">2023-01-11T05:35:12Z</dcterms:modified>
</cp:coreProperties>
</file>